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81" r:id="rId4"/>
    <p:sldId id="282" r:id="rId5"/>
    <p:sldId id="285" r:id="rId6"/>
    <p:sldId id="286" r:id="rId7"/>
    <p:sldId id="260" r:id="rId8"/>
    <p:sldId id="294" r:id="rId9"/>
    <p:sldId id="289" r:id="rId10"/>
    <p:sldId id="265" r:id="rId11"/>
    <p:sldId id="268" r:id="rId12"/>
    <p:sldId id="269" r:id="rId13"/>
    <p:sldId id="292" r:id="rId14"/>
    <p:sldId id="270" r:id="rId15"/>
    <p:sldId id="271" r:id="rId16"/>
    <p:sldId id="277" r:id="rId17"/>
    <p:sldId id="288" r:id="rId18"/>
    <p:sldId id="293" r:id="rId19"/>
    <p:sldId id="272" r:id="rId20"/>
    <p:sldId id="273" r:id="rId21"/>
    <p:sldId id="274" r:id="rId22"/>
    <p:sldId id="275" r:id="rId23"/>
    <p:sldId id="276" r:id="rId24"/>
    <p:sldId id="280" r:id="rId25"/>
    <p:sldId id="279" r:id="rId26"/>
    <p:sldId id="261" r:id="rId27"/>
    <p:sldId id="287" r:id="rId28"/>
    <p:sldId id="295" r:id="rId29"/>
    <p:sldId id="296" r:id="rId30"/>
    <p:sldId id="278" r:id="rId31"/>
  </p:sldIdLst>
  <p:sldSz cx="12192000" cy="6858000"/>
  <p:notesSz cx="6858000" cy="9144000"/>
  <p:embeddedFontLst>
    <p:embeddedFont>
      <p:font typeface="a고딕19" panose="02020600000000000000" pitchFamily="18" charset="-127"/>
      <p:regular r:id="rId33"/>
    </p:embeddedFont>
    <p:embeddedFont>
      <p:font typeface="a고딕13" panose="02020600000000000000" pitchFamily="18" charset="-127"/>
      <p:regular r:id="rId34"/>
    </p:embeddedFont>
    <p:embeddedFont>
      <p:font typeface="a고딕14" panose="02020600000000000000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a고딕16" panose="02020600000000000000" pitchFamily="18" charset="-127"/>
      <p:regular r:id="rId38"/>
    </p:embeddedFont>
    <p:embeddedFont>
      <p:font typeface="a고딕18" panose="02020600000000000000" pitchFamily="18" charset="-127"/>
      <p:regular r:id="rId39"/>
    </p:embeddedFont>
    <p:embeddedFont>
      <p:font typeface="a별이빛나는밤M" panose="02020600000000000000" pitchFamily="18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3aa7a5de55d539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C6B9"/>
    <a:srgbClr val="9E856A"/>
    <a:srgbClr val="4D3513"/>
    <a:srgbClr val="88A48C"/>
    <a:srgbClr val="EEEBE6"/>
    <a:srgbClr val="E1DAD1"/>
    <a:srgbClr val="8B745B"/>
    <a:srgbClr val="CABDAE"/>
    <a:srgbClr val="BEAE9C"/>
    <a:srgbClr val="A99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1978" autoAdjust="0"/>
  </p:normalViewPr>
  <p:slideViewPr>
    <p:cSldViewPr snapToGrid="0" showGuides="1">
      <p:cViewPr>
        <p:scale>
          <a:sx n="50" d="100"/>
          <a:sy n="50" d="100"/>
        </p:scale>
        <p:origin x="840" y="44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158A9-65AF-4067-8DC9-AFD3CBF3FAC7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62F94-940C-4BAC-AA0D-10309A8CD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7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8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8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7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3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5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6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41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53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31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1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2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1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34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5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175D9-DBC5-47B5-83C9-9408CCE7D69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61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2009" y="2440667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책 읽는 사람들의 소셜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살롱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5" name="직사각형 4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0171" y="6197168"/>
            <a:ext cx="571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#</a:t>
            </a:r>
            <a:r>
              <a:rPr lang="ko-KR" altLang="en-US" sz="2400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만든이</a:t>
            </a:r>
            <a:r>
              <a:rPr lang="en-US" altLang="ko-KR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101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박선환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신채린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임효진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정다훈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황수민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39" y="3430981"/>
            <a:ext cx="2903412" cy="97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48886" y="344924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latin typeface="a고딕19" panose="02020600000000000000" pitchFamily="18" charset="-127"/>
                <a:ea typeface="a고딕19" panose="02020600000000000000" pitchFamily="18" charset="-127"/>
              </a:rPr>
              <a:t>피드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37323"/>
            <a:ext cx="5432152" cy="308387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0" y="1437323"/>
            <a:ext cx="5432152" cy="308387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65894" y="5615743"/>
            <a:ext cx="707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피드는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인기 리뷰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팔로잉한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유저들의 리뷰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관심 장르 리뷰들로 구성됩니다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87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  <a:ln>
            <a:solidFill>
              <a:srgbClr val="88A48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10663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리뷰 상세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70168" y="5483663"/>
            <a:ext cx="6454159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리뷰를 클릭하면 사용자가 작성한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피드의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상세 내용을 태그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좋아요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다른 유저들의 리뷰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댓글과 함께 확인할 수 있습니다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62" y="906987"/>
            <a:ext cx="6900227" cy="427544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</p:spTree>
    <p:extLst>
      <p:ext uri="{BB962C8B-B14F-4D97-AF65-F5344CB8AC3E}">
        <p14:creationId xmlns:p14="http://schemas.microsoft.com/office/powerpoint/2010/main" val="10802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책 상세 내용 조회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79710" y="5615743"/>
            <a:ext cx="825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책에 대한 줄거리 및 상세 정보 그리고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코북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유저들의 리뷰를 한 눈에 확인할 수 있습니다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63" y="925974"/>
            <a:ext cx="6900227" cy="426139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</p:spTree>
    <p:extLst>
      <p:ext uri="{BB962C8B-B14F-4D97-AF65-F5344CB8AC3E}">
        <p14:creationId xmlns:p14="http://schemas.microsoft.com/office/powerpoint/2010/main" val="24682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36048" y="456129"/>
            <a:ext cx="877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>
                <a:latin typeface="a고딕14" panose="02020600000000000000" pitchFamily="18" charset="-127"/>
                <a:ea typeface="a고딕14" panose="02020600000000000000" pitchFamily="18" charset="-127"/>
              </a:rPr>
              <a:t>읽기에서 </a:t>
            </a:r>
            <a:r>
              <a:rPr lang="ko-KR" altLang="en-US" sz="28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끝이 아닌</a:t>
            </a:r>
            <a:r>
              <a:rPr lang="en-US" altLang="ko-KR" sz="28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8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공유를 통해 생각을 확장하고 싶은 분들</a:t>
            </a:r>
            <a:endParaRPr lang="en-US" altLang="ko-KR" sz="28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02278" y="3674094"/>
            <a:ext cx="3671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sz="3200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으로</a:t>
            </a:r>
            <a:r>
              <a:rPr lang="ko-KR" altLang="en-US" sz="3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모이세요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2" y="390924"/>
            <a:ext cx="645295" cy="645295"/>
          </a:xfrm>
          <a:prstGeom prst="rect">
            <a:avLst/>
          </a:prstGeom>
        </p:spPr>
      </p:pic>
      <p:pic>
        <p:nvPicPr>
          <p:cNvPr id="12" name="Picture 10" descr="책모임 커뮤니티 [북크러쉬] _ 두번째 일러스트 작업 – Nice to meet y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248" y="1627526"/>
            <a:ext cx="3428076" cy="386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이등변 삼각형 10"/>
          <p:cNvSpPr/>
          <p:nvPr/>
        </p:nvSpPr>
        <p:spPr>
          <a:xfrm rot="5400000">
            <a:off x="3603033" y="3066986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52346" y="1561383"/>
            <a:ext cx="3382376" cy="3934473"/>
            <a:chOff x="3823605" y="1651000"/>
            <a:chExt cx="3198900" cy="3799840"/>
          </a:xfrm>
        </p:grpSpPr>
        <p:sp>
          <p:nvSpPr>
            <p:cNvPr id="14" name="직사각형 13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07477" y="2480813"/>
              <a:ext cx="10311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연결</a:t>
              </a:r>
              <a:endParaRPr lang="ko-KR" altLang="en-US" sz="40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77" y="3118994"/>
            <a:ext cx="1403493" cy="1403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788894" y="5615743"/>
            <a:ext cx="559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클럽을 직접 생성하거나 목록에서 모임을 찾을 수 있습니다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" y="1195815"/>
            <a:ext cx="5419583" cy="3429317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49" y="1195815"/>
            <a:ext cx="5419583" cy="342931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1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3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이벤트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178150" y="5615743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참여하고 있는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북클럽에서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정기적인 책모임을 수행할 수 있습니다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63" y="1091832"/>
            <a:ext cx="6814503" cy="392968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8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32063" y="344924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latin typeface="a고딕19" panose="02020600000000000000" pitchFamily="18" charset="-127"/>
                <a:ea typeface="a고딕19" panose="02020600000000000000" pitchFamily="18" charset="-127"/>
              </a:rPr>
              <a:t>이벤트 온라인 진행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1879670"/>
            <a:ext cx="4970361" cy="246551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3005594" y="5615743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웹엑스를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이용한 온라인 독서모임을 지원합니다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483752" y="1879670"/>
            <a:ext cx="4618510" cy="2465519"/>
            <a:chOff x="6483752" y="1879670"/>
            <a:chExt cx="4618510" cy="246551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3752" y="1879670"/>
              <a:ext cx="4618510" cy="2465519"/>
            </a:xfrm>
            <a:prstGeom prst="rect">
              <a:avLst/>
            </a:prstGeom>
            <a:ln w="28575">
              <a:solidFill>
                <a:srgbClr val="88A48C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343" y="3435450"/>
              <a:ext cx="909739" cy="909739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378" y="3469035"/>
              <a:ext cx="762368" cy="87615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5673" y="2343233"/>
              <a:ext cx="814921" cy="814921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026" name="Picture 2" descr="베이비 어피치 모델링 - Fusion360 - 크렐로 포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848" y="2172972"/>
              <a:ext cx="1232516" cy="924387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19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32063" y="344924"/>
            <a:ext cx="1947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a고딕19" panose="02020600000000000000" pitchFamily="18" charset="-127"/>
                <a:ea typeface="a고딕19" panose="02020600000000000000" pitchFamily="18" charset="-127"/>
              </a:rPr>
              <a:t>원데이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이벤트 진행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04494" y="5615743"/>
            <a:ext cx="849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정기적인 모임이 부담스럽다면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일회성 책모임 서비스인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원데이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이벤트에 참여하면 됩니다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45" y="1140404"/>
            <a:ext cx="5535516" cy="291073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00" y="1140404"/>
            <a:ext cx="5535516" cy="291073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</p:spTree>
    <p:extLst>
      <p:ext uri="{BB962C8B-B14F-4D97-AF65-F5344CB8AC3E}">
        <p14:creationId xmlns:p14="http://schemas.microsoft.com/office/powerpoint/2010/main" val="279780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 descr="내서재 - 독서신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283" y="1584938"/>
            <a:ext cx="3317365" cy="393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74608" y="378779"/>
            <a:ext cx="8297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>
                <a:latin typeface="a고딕14" panose="02020600000000000000" pitchFamily="18" charset="-127"/>
                <a:ea typeface="a고딕14" panose="02020600000000000000" pitchFamily="18" charset="-127"/>
              </a:rPr>
              <a:t>나만의 독서 활동을 관리하고 한 눈에 모아보고 싶은 사람</a:t>
            </a:r>
            <a:endParaRPr lang="en-US" altLang="ko-KR" sz="28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65601" y="3674095"/>
            <a:ext cx="3671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내 서재</a:t>
            </a:r>
            <a:r>
              <a:rPr lang="ko-KR" altLang="en-US" sz="3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를 이용하세요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31" y="348299"/>
            <a:ext cx="645295" cy="645295"/>
          </a:xfrm>
          <a:prstGeom prst="rect">
            <a:avLst/>
          </a:prstGeom>
        </p:spPr>
      </p:pic>
      <p:sp>
        <p:nvSpPr>
          <p:cNvPr id="10" name="이등변 삼각형 9"/>
          <p:cNvSpPr/>
          <p:nvPr/>
        </p:nvSpPr>
        <p:spPr>
          <a:xfrm rot="5400000">
            <a:off x="3649596" y="3090542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98909" y="1584939"/>
            <a:ext cx="3382376" cy="3934473"/>
            <a:chOff x="3823605" y="1651000"/>
            <a:chExt cx="3198900" cy="3799840"/>
          </a:xfrm>
        </p:grpSpPr>
        <p:sp>
          <p:nvSpPr>
            <p:cNvPr id="13" name="직사각형 12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02289" y="2255676"/>
              <a:ext cx="12289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정</a:t>
              </a:r>
              <a:r>
                <a:rPr lang="ko-KR" altLang="en-US" sz="4000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리</a:t>
              </a:r>
              <a:endParaRPr lang="ko-KR" altLang="en-US" sz="40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0" y="3109136"/>
            <a:ext cx="1602953" cy="16029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프로필 </a:t>
            </a:r>
            <a:r>
              <a:rPr lang="en-US" altLang="ko-KR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리뷰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36477" y="5615743"/>
            <a:ext cx="49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작성한 책 리뷰들은 프로필의 </a:t>
            </a:r>
            <a:r>
              <a:rPr lang="ko-KR" altLang="en-US" smtClean="0">
                <a:latin typeface="a고딕14" panose="02020600000000000000" pitchFamily="18" charset="-127"/>
                <a:ea typeface="a고딕14" panose="02020600000000000000" pitchFamily="18" charset="-127"/>
              </a:rPr>
              <a:t>리뷰 </a:t>
            </a:r>
            <a:r>
              <a:rPr lang="ko-KR" altLang="en-US">
                <a:latin typeface="a고딕14" panose="02020600000000000000" pitchFamily="18" charset="-127"/>
                <a:ea typeface="a고딕14" panose="02020600000000000000" pitchFamily="18" charset="-127"/>
              </a:rPr>
              <a:t>탭</a:t>
            </a:r>
            <a:r>
              <a:rPr lang="ko-KR" altLang="en-US" smtClean="0">
                <a:latin typeface="a고딕14" panose="02020600000000000000" pitchFamily="18" charset="-127"/>
                <a:ea typeface="a고딕14" panose="02020600000000000000" pitchFamily="18" charset="-127"/>
              </a:rPr>
              <a:t>에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나타납니다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99" y="993457"/>
            <a:ext cx="6283008" cy="3788917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2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3520" y="0"/>
            <a:ext cx="10938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4" name="직사각형 3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1769" y="235947"/>
            <a:ext cx="897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목차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3520" y="1688298"/>
            <a:ext cx="19127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 Overview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3520" y="2629178"/>
            <a:ext cx="25923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2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 Main Function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53520" y="3570057"/>
            <a:ext cx="140615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3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DEMO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3520" y="5451815"/>
            <a:ext cx="130997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5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 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53520" y="4510936"/>
            <a:ext cx="219002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4. Technology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9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2512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프로필 </a:t>
            </a:r>
            <a:r>
              <a:rPr lang="en-US" altLang="ko-KR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 err="1" smtClean="0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dirty="0" smtClean="0"/>
              <a:t>•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이벤트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413011" y="5615743"/>
            <a:ext cx="776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가입한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참여 중인 이벤트들이 프로필의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•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이벤트 탭에 나타납니다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 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912" y="1081372"/>
            <a:ext cx="5995035" cy="395060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3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1656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프로필 </a:t>
            </a:r>
            <a:r>
              <a:rPr lang="en-US" altLang="ko-KR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 err="1" smtClean="0">
                <a:latin typeface="a고딕19" panose="02020600000000000000" pitchFamily="18" charset="-127"/>
                <a:ea typeface="a고딕19" panose="02020600000000000000" pitchFamily="18" charset="-127"/>
              </a:rPr>
              <a:t>북마크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85709" y="5615743"/>
            <a:ext cx="7023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북마크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해 놓은 리뷰를 프로필 페이지의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북마크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탭에서 확인할 수 있습니다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623" y="1097595"/>
            <a:ext cx="6813055" cy="369792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548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프로필 </a:t>
            </a:r>
            <a:r>
              <a:rPr lang="en-US" altLang="ko-KR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일정 </a:t>
            </a:r>
            <a:r>
              <a:rPr lang="en-US" altLang="ko-KR" dirty="0" smtClean="0"/>
              <a:t>•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통계</a:t>
            </a:r>
            <a:r>
              <a:rPr lang="en-US" altLang="ko-KR" dirty="0" smtClean="0"/>
              <a:t> 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757248" y="5461794"/>
            <a:ext cx="5079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프로필의 일정 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•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통계 탭에서는 자신의 독서활동을 캘린더와 통계를 통해서 한 눈에 볼 수 있습니다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24" y="1147642"/>
            <a:ext cx="5416868" cy="328739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7" name="그림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9" y="1158646"/>
            <a:ext cx="5418000" cy="328680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</p:spTree>
    <p:extLst>
      <p:ext uri="{BB962C8B-B14F-4D97-AF65-F5344CB8AC3E}">
        <p14:creationId xmlns:p14="http://schemas.microsoft.com/office/powerpoint/2010/main" val="28143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a고딕19" panose="02020600000000000000" pitchFamily="18" charset="-127"/>
                <a:ea typeface="a고딕19" panose="02020600000000000000" pitchFamily="18" charset="-127"/>
              </a:rPr>
              <a:t>팔로우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/ </a:t>
            </a:r>
            <a:r>
              <a:rPr lang="ko-KR" altLang="en-US" dirty="0" err="1" smtClean="0">
                <a:latin typeface="a고딕19" panose="02020600000000000000" pitchFamily="18" charset="-127"/>
                <a:ea typeface="a고딕19" panose="02020600000000000000" pitchFamily="18" charset="-127"/>
              </a:rPr>
              <a:t>팔로잉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8293" y="5477243"/>
            <a:ext cx="5557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다른 사용자의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팔로우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/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팔로우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리스트를 확인할 수 있으며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해당 사용자를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팔로우를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할 수 있습니다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890" y="1053652"/>
            <a:ext cx="3825950" cy="366504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19" t="1368" r="2122" b="1880"/>
          <a:stretch/>
        </p:blipFill>
        <p:spPr>
          <a:xfrm>
            <a:off x="6400452" y="1060566"/>
            <a:ext cx="3825950" cy="366504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6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75988" y="344924"/>
            <a:ext cx="1253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검색 </a:t>
            </a:r>
            <a:r>
              <a:rPr lang="en-US" altLang="ko-KR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리뷰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1188" b="25573"/>
          <a:stretch/>
        </p:blipFill>
        <p:spPr>
          <a:xfrm>
            <a:off x="5917692" y="1173480"/>
            <a:ext cx="4855026" cy="190262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86" y="3098103"/>
            <a:ext cx="316643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788063" y="5615743"/>
            <a:ext cx="902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상단에 위치한 검색 아이콘을 통해 리뷰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유저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도서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원데이</a:t>
            </a:r>
            <a:r>
              <a:rPr lang="ko-KR" altLang="en-US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이벤트를 검색할 수 있습니다</a:t>
            </a:r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534" y="3098103"/>
            <a:ext cx="337718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098103"/>
            <a:ext cx="316643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t="13143"/>
          <a:stretch/>
        </p:blipFill>
        <p:spPr>
          <a:xfrm>
            <a:off x="994087" y="1173480"/>
            <a:ext cx="4894019" cy="1893685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</p:spTree>
    <p:extLst>
      <p:ext uri="{BB962C8B-B14F-4D97-AF65-F5344CB8AC3E}">
        <p14:creationId xmlns:p14="http://schemas.microsoft.com/office/powerpoint/2010/main" val="323626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32063" y="3107815"/>
            <a:ext cx="28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mtClean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 E M O </a:t>
            </a:r>
            <a:r>
              <a:rPr lang="ko-KR" altLang="en-US" sz="3600" b="1" dirty="0" smtClean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영상</a:t>
            </a:r>
            <a:endParaRPr lang="en-US" altLang="ko-KR" sz="3600" b="1" dirty="0">
              <a:solidFill>
                <a:srgbClr val="7C7C7C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8" name="직사각형 7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83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574654" y="3281501"/>
            <a:ext cx="1668965" cy="1482921"/>
            <a:chOff x="7817786" y="581118"/>
            <a:chExt cx="1668965" cy="1482921"/>
          </a:xfrm>
          <a:solidFill>
            <a:srgbClr val="E5DFD7"/>
          </a:solidFill>
        </p:grpSpPr>
        <p:sp>
          <p:nvSpPr>
            <p:cNvPr id="52" name="육각형 51"/>
            <p:cNvSpPr/>
            <p:nvPr/>
          </p:nvSpPr>
          <p:spPr>
            <a:xfrm>
              <a:off x="7817786" y="581118"/>
              <a:ext cx="1668965" cy="148292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5" y="695647"/>
              <a:ext cx="1020794" cy="1020794"/>
            </a:xfrm>
            <a:prstGeom prst="rect">
              <a:avLst/>
            </a:prstGeom>
            <a:grpFill/>
          </p:spPr>
        </p:pic>
        <p:sp>
          <p:nvSpPr>
            <p:cNvPr id="54" name="TextBox 53"/>
            <p:cNvSpPr txBox="1"/>
            <p:nvPr/>
          </p:nvSpPr>
          <p:spPr>
            <a:xfrm>
              <a:off x="8046471" y="1644932"/>
              <a:ext cx="1270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Swagger2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0367" y="291063"/>
            <a:ext cx="18357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Technology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33874" y="2515153"/>
            <a:ext cx="1668965" cy="1482921"/>
            <a:chOff x="2454549" y="2429340"/>
            <a:chExt cx="1668965" cy="1482921"/>
          </a:xfrm>
        </p:grpSpPr>
        <p:sp>
          <p:nvSpPr>
            <p:cNvPr id="5" name="육각형 4"/>
            <p:cNvSpPr/>
            <p:nvPr/>
          </p:nvSpPr>
          <p:spPr>
            <a:xfrm>
              <a:off x="2454549" y="2429340"/>
              <a:ext cx="1668965" cy="1482921"/>
            </a:xfrm>
            <a:prstGeom prst="hexagon">
              <a:avLst/>
            </a:prstGeom>
            <a:solidFill>
              <a:srgbClr val="F0E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25547" r="21096" b="20592"/>
            <a:stretch/>
          </p:blipFill>
          <p:spPr>
            <a:xfrm>
              <a:off x="2772891" y="2549803"/>
              <a:ext cx="1041722" cy="101857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916675" y="2539108"/>
            <a:ext cx="1668965" cy="1482921"/>
            <a:chOff x="3830828" y="3190263"/>
            <a:chExt cx="1668965" cy="1482921"/>
          </a:xfrm>
          <a:solidFill>
            <a:srgbClr val="E1DAD1"/>
          </a:solidFill>
        </p:grpSpPr>
        <p:sp>
          <p:nvSpPr>
            <p:cNvPr id="11" name="육각형 10"/>
            <p:cNvSpPr/>
            <p:nvPr/>
          </p:nvSpPr>
          <p:spPr>
            <a:xfrm>
              <a:off x="3830828" y="3190263"/>
              <a:ext cx="1668965" cy="1482921"/>
            </a:xfrm>
            <a:prstGeom prst="hexagon">
              <a:avLst/>
            </a:prstGeom>
            <a:solidFill>
              <a:srgbClr val="D9D0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Vuetify Vector Logo - Download Free SVG Icon | Worldvector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33" b="99167" l="1429" r="97143">
                          <a14:foregroundMark x1="4762" y1="16667" x2="12381" y2="23750"/>
                          <a14:foregroundMark x1="1429" y1="15000" x2="1905" y2="16667"/>
                          <a14:foregroundMark x1="1429" y1="15417" x2="5714" y2="20417"/>
                          <a14:foregroundMark x1="48571" y1="85833" x2="49524" y2="94167"/>
                          <a14:foregroundMark x1="50952" y1="91667" x2="50476" y2="99583"/>
                          <a14:foregroundMark x1="88571" y1="24583" x2="98095" y2="17083"/>
                          <a14:foregroundMark x1="90000" y1="27083" x2="94762" y2="18333"/>
                          <a14:foregroundMark x1="48571" y1="29167" x2="38095" y2="5833"/>
                          <a14:foregroundMark x1="30476" y1="1250" x2="67143" y2="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183" y="3367479"/>
              <a:ext cx="953353" cy="934255"/>
            </a:xfrm>
            <a:prstGeom prst="rect">
              <a:avLst/>
            </a:prstGeom>
            <a:grpFill/>
            <a:extLst/>
          </p:spPr>
        </p:pic>
      </p:grpSp>
      <p:grpSp>
        <p:nvGrpSpPr>
          <p:cNvPr id="17" name="그룹 16"/>
          <p:cNvGrpSpPr/>
          <p:nvPr/>
        </p:nvGrpSpPr>
        <p:grpSpPr>
          <a:xfrm>
            <a:off x="5226650" y="3319908"/>
            <a:ext cx="1668965" cy="1482921"/>
            <a:chOff x="5185920" y="3964779"/>
            <a:chExt cx="1668965" cy="1482921"/>
          </a:xfrm>
        </p:grpSpPr>
        <p:sp>
          <p:nvSpPr>
            <p:cNvPr id="19" name="육각형 18"/>
            <p:cNvSpPr/>
            <p:nvPr/>
          </p:nvSpPr>
          <p:spPr>
            <a:xfrm>
              <a:off x="5185920" y="3964779"/>
              <a:ext cx="1668965" cy="1482921"/>
            </a:xfrm>
            <a:prstGeom prst="hexagon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3" t="10226" r="31684" b="36940"/>
            <a:stretch/>
          </p:blipFill>
          <p:spPr>
            <a:xfrm>
              <a:off x="5355598" y="3995765"/>
              <a:ext cx="1261640" cy="1157470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3935311" y="980746"/>
            <a:ext cx="1668965" cy="1528875"/>
            <a:chOff x="3821236" y="1601259"/>
            <a:chExt cx="1668965" cy="1528875"/>
          </a:xfrm>
        </p:grpSpPr>
        <p:sp>
          <p:nvSpPr>
            <p:cNvPr id="25" name="육각형 24"/>
            <p:cNvSpPr/>
            <p:nvPr/>
          </p:nvSpPr>
          <p:spPr>
            <a:xfrm>
              <a:off x="3821236" y="1647213"/>
              <a:ext cx="1668965" cy="1482921"/>
            </a:xfrm>
            <a:prstGeom prst="hexagon">
              <a:avLst/>
            </a:prstGeom>
            <a:solidFill>
              <a:srgbClr val="E1D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183" y="1601259"/>
              <a:ext cx="1410078" cy="1453355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6566152" y="2574625"/>
            <a:ext cx="1668965" cy="1482921"/>
            <a:chOff x="6552379" y="3170323"/>
            <a:chExt cx="1668965" cy="1482921"/>
          </a:xfrm>
        </p:grpSpPr>
        <p:sp>
          <p:nvSpPr>
            <p:cNvPr id="32" name="육각형 31"/>
            <p:cNvSpPr/>
            <p:nvPr/>
          </p:nvSpPr>
          <p:spPr>
            <a:xfrm>
              <a:off x="6552379" y="3170323"/>
              <a:ext cx="1668965" cy="1482921"/>
            </a:xfrm>
            <a:prstGeom prst="hexagon">
              <a:avLst/>
            </a:prstGeom>
            <a:solidFill>
              <a:srgbClr val="BEA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4" t="-162" r="12605" b="27004"/>
            <a:stretch/>
          </p:blipFill>
          <p:spPr>
            <a:xfrm>
              <a:off x="6787218" y="3287867"/>
              <a:ext cx="1110270" cy="988834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7903953" y="3332752"/>
            <a:ext cx="1668965" cy="1482921"/>
            <a:chOff x="7959665" y="2414294"/>
            <a:chExt cx="1668965" cy="1482921"/>
          </a:xfrm>
        </p:grpSpPr>
        <p:sp>
          <p:nvSpPr>
            <p:cNvPr id="38" name="육각형 37"/>
            <p:cNvSpPr/>
            <p:nvPr/>
          </p:nvSpPr>
          <p:spPr>
            <a:xfrm>
              <a:off x="7959665" y="2414294"/>
              <a:ext cx="1668965" cy="1482921"/>
            </a:xfrm>
            <a:prstGeom prst="hexagon">
              <a:avLst/>
            </a:prstGeom>
            <a:solidFill>
              <a:srgbClr val="9E85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9" t="15358" r="54962" b="16512"/>
            <a:stretch/>
          </p:blipFill>
          <p:spPr>
            <a:xfrm>
              <a:off x="8222811" y="2436849"/>
              <a:ext cx="1096839" cy="1134769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7903952" y="1812445"/>
            <a:ext cx="1668965" cy="1482921"/>
            <a:chOff x="7953191" y="3973052"/>
            <a:chExt cx="1668965" cy="1482921"/>
          </a:xfrm>
        </p:grpSpPr>
        <p:sp>
          <p:nvSpPr>
            <p:cNvPr id="45" name="육각형 44"/>
            <p:cNvSpPr/>
            <p:nvPr/>
          </p:nvSpPr>
          <p:spPr>
            <a:xfrm>
              <a:off x="7953191" y="3973052"/>
              <a:ext cx="1668965" cy="1482921"/>
            </a:xfrm>
            <a:prstGeom prst="hexagon">
              <a:avLst/>
            </a:prstGeom>
            <a:solidFill>
              <a:srgbClr val="A9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281" y="3984394"/>
              <a:ext cx="1031759" cy="11442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5255042" y="1801910"/>
            <a:ext cx="1668965" cy="1482921"/>
            <a:chOff x="5193447" y="2404234"/>
            <a:chExt cx="1668965" cy="1482921"/>
          </a:xfrm>
        </p:grpSpPr>
        <p:sp>
          <p:nvSpPr>
            <p:cNvPr id="53" name="육각형 52"/>
            <p:cNvSpPr/>
            <p:nvPr/>
          </p:nvSpPr>
          <p:spPr>
            <a:xfrm>
              <a:off x="5193447" y="2404234"/>
              <a:ext cx="1668965" cy="1482921"/>
            </a:xfrm>
            <a:prstGeom prst="hexagon">
              <a:avLst/>
            </a:prstGeom>
            <a:solidFill>
              <a:srgbClr val="D1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6" r="11506" b="32357"/>
            <a:stretch/>
          </p:blipFill>
          <p:spPr>
            <a:xfrm>
              <a:off x="5323252" y="2618278"/>
              <a:ext cx="1331602" cy="789746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6566844" y="4083357"/>
            <a:ext cx="1668965" cy="1482921"/>
            <a:chOff x="8660438" y="3143088"/>
            <a:chExt cx="1668965" cy="1482921"/>
          </a:xfrm>
        </p:grpSpPr>
        <p:sp>
          <p:nvSpPr>
            <p:cNvPr id="61" name="육각형 60"/>
            <p:cNvSpPr/>
            <p:nvPr/>
          </p:nvSpPr>
          <p:spPr>
            <a:xfrm>
              <a:off x="8660438" y="3143088"/>
              <a:ext cx="1668965" cy="1482921"/>
            </a:xfrm>
            <a:prstGeom prst="hexagon">
              <a:avLst/>
            </a:prstGeom>
            <a:solidFill>
              <a:srgbClr val="B3A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253" y="3205677"/>
              <a:ext cx="807872" cy="1098998"/>
            </a:xfrm>
            <a:prstGeom prst="rect">
              <a:avLst/>
            </a:prstGeom>
          </p:spPr>
        </p:pic>
      </p:grpSp>
      <p:sp>
        <p:nvSpPr>
          <p:cNvPr id="68" name="육각형 67"/>
          <p:cNvSpPr/>
          <p:nvPr/>
        </p:nvSpPr>
        <p:spPr>
          <a:xfrm>
            <a:off x="9236506" y="2572599"/>
            <a:ext cx="1668965" cy="1482921"/>
          </a:xfrm>
          <a:prstGeom prst="hexagon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17" y="2656350"/>
            <a:ext cx="760127" cy="105185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356199" y="2109482"/>
            <a:ext cx="9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Vue.js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61328" y="3545953"/>
            <a:ext cx="142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Spring Boot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72506" y="3651638"/>
            <a:ext cx="122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Vuetify.js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55006" y="4395133"/>
            <a:ext cx="61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E2C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63944" y="2844331"/>
            <a:ext cx="115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MariaDB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66653" y="3688559"/>
            <a:ext cx="9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NGINX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882459" y="5185058"/>
            <a:ext cx="107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Firebase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304371" y="4424353"/>
            <a:ext cx="9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GitLab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479100" y="2872561"/>
            <a:ext cx="660994" cy="36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Jira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55196" y="3681769"/>
            <a:ext cx="9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Jenkins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24994" y="1757734"/>
            <a:ext cx="1813532" cy="1482921"/>
            <a:chOff x="5732513" y="768117"/>
            <a:chExt cx="1813532" cy="1482921"/>
          </a:xfrm>
        </p:grpSpPr>
        <p:sp>
          <p:nvSpPr>
            <p:cNvPr id="47" name="육각형 46"/>
            <p:cNvSpPr/>
            <p:nvPr/>
          </p:nvSpPr>
          <p:spPr>
            <a:xfrm>
              <a:off x="5794046" y="768117"/>
              <a:ext cx="1668965" cy="1482921"/>
            </a:xfrm>
            <a:prstGeom prst="hexagon">
              <a:avLst/>
            </a:prstGeom>
            <a:solidFill>
              <a:srgbClr val="EBE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787" y="832336"/>
              <a:ext cx="1125481" cy="1125481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732513" y="1792667"/>
              <a:ext cx="1813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Spring Security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890085" y="4053947"/>
            <a:ext cx="1668965" cy="1482921"/>
            <a:chOff x="9914216" y="798830"/>
            <a:chExt cx="1668965" cy="1482921"/>
          </a:xfrm>
        </p:grpSpPr>
        <p:sp>
          <p:nvSpPr>
            <p:cNvPr id="55" name="육각형 54"/>
            <p:cNvSpPr/>
            <p:nvPr/>
          </p:nvSpPr>
          <p:spPr>
            <a:xfrm>
              <a:off x="9914216" y="798830"/>
              <a:ext cx="1668965" cy="1482921"/>
            </a:xfrm>
            <a:prstGeom prst="hexagon">
              <a:avLst/>
            </a:prstGeom>
            <a:solidFill>
              <a:srgbClr val="E1D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2" t="8459" r="21444" b="29616"/>
            <a:stretch/>
          </p:blipFill>
          <p:spPr>
            <a:xfrm>
              <a:off x="10228815" y="920787"/>
              <a:ext cx="1032992" cy="1111524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0310009" y="1912099"/>
              <a:ext cx="968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latin typeface="a고딕14" panose="02020600000000000000" pitchFamily="18" charset="-127"/>
                  <a:ea typeface="a고딕14" panose="02020600000000000000" pitchFamily="18" charset="-127"/>
                </a:rPr>
                <a:t>Webex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58" name="육각형 57"/>
          <p:cNvSpPr/>
          <p:nvPr/>
        </p:nvSpPr>
        <p:spPr>
          <a:xfrm>
            <a:off x="5215772" y="4830284"/>
            <a:ext cx="1668965" cy="1482921"/>
          </a:xfrm>
          <a:prstGeom prst="hexagon">
            <a:avLst/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56" y="5073223"/>
            <a:ext cx="1343395" cy="56649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351124" y="5800217"/>
            <a:ext cx="148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sweetalert2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391" y="291063"/>
            <a:ext cx="955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83035" y="1011667"/>
            <a:ext cx="1656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팀장 </a:t>
            </a:r>
            <a:r>
              <a:rPr lang="ko-KR" altLang="en-US" dirty="0" err="1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황 수 민</a:t>
            </a:r>
            <a:endParaRPr lang="ko-KR" altLang="en-US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06684" y="3200406"/>
            <a:ext cx="1656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꼼꼼한 </a:t>
            </a:r>
            <a:r>
              <a:rPr lang="ko-KR" altLang="en-US" dirty="0" err="1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신 채 린</a:t>
            </a:r>
            <a:endParaRPr lang="ko-KR" altLang="en-US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992438" y="5280154"/>
            <a:ext cx="1656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영상 </a:t>
            </a:r>
            <a:r>
              <a:rPr lang="ko-KR" altLang="en-US" dirty="0" err="1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박 선 환</a:t>
            </a:r>
            <a:endParaRPr lang="ko-KR" altLang="en-US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31669" y="5156149"/>
            <a:ext cx="1310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서버 </a:t>
            </a:r>
            <a:r>
              <a:rPr lang="ko-KR" altLang="en-US" dirty="0" err="1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정 다 훈</a:t>
            </a:r>
            <a:endParaRPr lang="ko-KR" altLang="en-US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26074" y="3213846"/>
            <a:ext cx="173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일러스트 </a:t>
            </a:r>
            <a:r>
              <a:rPr lang="ko-KR" altLang="en-US" dirty="0" err="1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임 효 진</a:t>
            </a:r>
            <a:endParaRPr lang="ko-KR" altLang="en-US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8" y="5008596"/>
            <a:ext cx="2913521" cy="966007"/>
          </a:xfrm>
          <a:prstGeom prst="rect">
            <a:avLst/>
          </a:prstGeom>
        </p:spPr>
      </p:pic>
      <p:sp>
        <p:nvSpPr>
          <p:cNvPr id="34" name="육각형 33"/>
          <p:cNvSpPr/>
          <p:nvPr/>
        </p:nvSpPr>
        <p:spPr>
          <a:xfrm rot="5400000">
            <a:off x="5107183" y="2251832"/>
            <a:ext cx="1912962" cy="1649105"/>
          </a:xfrm>
          <a:prstGeom prst="hexagon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육각형 85"/>
          <p:cNvSpPr/>
          <p:nvPr/>
        </p:nvSpPr>
        <p:spPr>
          <a:xfrm rot="5400000">
            <a:off x="3048298" y="2850959"/>
            <a:ext cx="1912962" cy="1649105"/>
          </a:xfrm>
          <a:prstGeom prst="hexagon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육각형 86"/>
          <p:cNvSpPr/>
          <p:nvPr/>
        </p:nvSpPr>
        <p:spPr>
          <a:xfrm rot="5400000">
            <a:off x="8211404" y="4682288"/>
            <a:ext cx="1912962" cy="1649105"/>
          </a:xfrm>
          <a:prstGeom prst="hexagon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육각형 87"/>
          <p:cNvSpPr/>
          <p:nvPr/>
        </p:nvSpPr>
        <p:spPr>
          <a:xfrm rot="5400000">
            <a:off x="2006751" y="4682288"/>
            <a:ext cx="1912962" cy="1649105"/>
          </a:xfrm>
          <a:prstGeom prst="hexagon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육각형 88"/>
          <p:cNvSpPr/>
          <p:nvPr/>
        </p:nvSpPr>
        <p:spPr>
          <a:xfrm rot="5400000">
            <a:off x="7166067" y="2866600"/>
            <a:ext cx="1912962" cy="1649105"/>
          </a:xfrm>
          <a:prstGeom prst="hexagon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391" y="291063"/>
            <a:ext cx="955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83" y="3138979"/>
            <a:ext cx="3731626" cy="123725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119490" y="4827420"/>
            <a:ext cx="2965026" cy="1144246"/>
            <a:chOff x="1370472" y="2820935"/>
            <a:chExt cx="2965026" cy="114424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472" y="2820935"/>
              <a:ext cx="1031759" cy="1144246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2591110" y="2990078"/>
              <a:ext cx="1744388" cy="6632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311 </a:t>
              </a:r>
              <a:r>
                <a:rPr lang="en-US" altLang="ko-KR" sz="2800" dirty="0" err="1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isues</a:t>
              </a:r>
              <a:endParaRPr lang="ko-KR" altLang="en-US" sz="28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119490" y="1555995"/>
            <a:ext cx="3615154" cy="951366"/>
            <a:chOff x="3947595" y="3053811"/>
            <a:chExt cx="3615154" cy="95136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9" t="15358" r="54962" b="16512"/>
            <a:stretch/>
          </p:blipFill>
          <p:spPr>
            <a:xfrm>
              <a:off x="3947595" y="3053811"/>
              <a:ext cx="919566" cy="951366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4975181" y="3119774"/>
              <a:ext cx="2587568" cy="6632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1,351 commits</a:t>
              </a:r>
              <a:endParaRPr lang="ko-KR" altLang="en-US" sz="28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64" y="3393172"/>
            <a:ext cx="728871" cy="7288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25" y="3456534"/>
            <a:ext cx="602145" cy="6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가을은 독서의 계절! 독서 할 때 올바른 자세를 알려드립니다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15640" y="2123078"/>
            <a:ext cx="606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당연하지만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 </a:t>
            </a:r>
            <a:r>
              <a:rPr lang="ko-KR" altLang="en-US" sz="3600" dirty="0" smtClean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당연하지 않은 것들이 된 요즘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,</a:t>
            </a:r>
            <a:endParaRPr lang="ko-KR" altLang="en-US" sz="36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0100" y="3105834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갑갑함은</a:t>
            </a:r>
            <a:r>
              <a:rPr lang="ko-KR" altLang="en-US" sz="3600" dirty="0" smtClean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 뒤로하고</a:t>
            </a:r>
            <a:r>
              <a:rPr lang="en-US" altLang="ko-KR" sz="3600" dirty="0" smtClean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, </a:t>
            </a:r>
            <a:r>
              <a:rPr lang="ko-KR" altLang="en-US" sz="3600" dirty="0" smtClean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오히려 긍정적으로 미뤄두었던 책을 읽어 보는 것은 어떨까요</a:t>
            </a:r>
            <a:r>
              <a:rPr lang="en-US" altLang="ko-KR" sz="3600" dirty="0" smtClean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?</a:t>
            </a:r>
            <a:endParaRPr lang="ko-KR" altLang="en-US" sz="36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59230" y="4088590"/>
            <a:ext cx="9273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 smtClean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Cobook</a:t>
            </a:r>
            <a:r>
              <a:rPr lang="ko-KR" altLang="en-US" sz="6000" dirty="0" smtClean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이 당신의 독서 활동을 응원합니다</a:t>
            </a:r>
            <a:r>
              <a:rPr lang="en-US" altLang="ko-KR" sz="6000" dirty="0" smtClean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.</a:t>
            </a:r>
            <a:endParaRPr lang="ko-KR" altLang="en-US" sz="60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7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시언, 언행불일치 甲 '다이어트는 내일부터' : VOD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381" r="836" b="1342"/>
          <a:stretch/>
        </p:blipFill>
        <p:spPr bwMode="auto">
          <a:xfrm>
            <a:off x="3108933" y="2297143"/>
            <a:ext cx="5816380" cy="34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209311" y="869157"/>
            <a:ext cx="4604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[      ] </a:t>
            </a:r>
            <a:r>
              <a:rPr lang="ko-KR" altLang="en-US" sz="28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한다 하고 하지 않는 것</a:t>
            </a:r>
            <a:r>
              <a:rPr lang="en-US" altLang="ko-KR" sz="28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3126352" y="1615440"/>
            <a:ext cx="5798961" cy="2"/>
          </a:xfrm>
          <a:prstGeom prst="line">
            <a:avLst/>
          </a:prstGeom>
          <a:ln w="31750">
            <a:solidFill>
              <a:srgbClr val="9E8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5" y="884439"/>
            <a:ext cx="492366" cy="4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84501" y="3107815"/>
            <a:ext cx="22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감사합니다</a:t>
            </a:r>
            <a:endParaRPr lang="en-US" altLang="ko-KR" sz="3600" b="1" dirty="0">
              <a:solidFill>
                <a:srgbClr val="7C7C7C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15" name="직사각형 14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54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독서모임, 함께하는 공부를 제대로 하기 위해 필요한 것 | ㅍㅍㅅ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0" y="2137526"/>
            <a:ext cx="4700723" cy="39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4991" y="869157"/>
            <a:ext cx="4604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smtClean="0">
                <a:latin typeface="a고딕13" panose="02020600000000000000" pitchFamily="18" charset="-127"/>
                <a:ea typeface="a고딕13" panose="02020600000000000000" pitchFamily="18" charset="-127"/>
              </a:rPr>
              <a:t>독서한다 </a:t>
            </a:r>
            <a:r>
              <a:rPr lang="ko-KR" altLang="en-US" sz="28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하고 하지 않는 것</a:t>
            </a:r>
            <a:r>
              <a:rPr lang="en-US" altLang="ko-KR" sz="28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126352" y="1615440"/>
            <a:ext cx="5798961" cy="2"/>
          </a:xfrm>
          <a:prstGeom prst="line">
            <a:avLst/>
          </a:prstGeom>
          <a:ln w="31750">
            <a:solidFill>
              <a:srgbClr val="9E8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5" y="884439"/>
            <a:ext cx="492366" cy="4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완벽한 쇼케이스를 위한 책, 잡지 포토샵 PSD 소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72" y="-3176"/>
            <a:ext cx="12296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48410" y="1072131"/>
            <a:ext cx="4785231" cy="4136477"/>
            <a:chOff x="273151" y="443938"/>
            <a:chExt cx="5684050" cy="5429350"/>
          </a:xfrm>
        </p:grpSpPr>
        <p:sp>
          <p:nvSpPr>
            <p:cNvPr id="4" name="TextBox 3"/>
            <p:cNvSpPr txBox="1"/>
            <p:nvPr/>
          </p:nvSpPr>
          <p:spPr>
            <a:xfrm>
              <a:off x="1296124" y="443938"/>
              <a:ext cx="4289351" cy="484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지난해 </a:t>
              </a:r>
              <a:r>
                <a:rPr lang="en-US" altLang="ko-KR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1</a:t>
              </a:r>
              <a:r>
                <a:rPr lang="ko-KR" altLang="en-US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권 이상 책을 읽은 적이 있다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pic>
          <p:nvPicPr>
            <p:cNvPr id="5" name="그림 4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24" y="455717"/>
              <a:ext cx="419067" cy="46306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11357" y="3329594"/>
              <a:ext cx="368666" cy="2543694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9279" y="3533288"/>
              <a:ext cx="368666" cy="234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22900" y="3641288"/>
              <a:ext cx="368666" cy="2232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55208" y="3713288"/>
              <a:ext cx="368666" cy="216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41376" y="3821288"/>
              <a:ext cx="368666" cy="2052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61414" y="3929288"/>
              <a:ext cx="368666" cy="1944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97241" y="4073288"/>
              <a:ext cx="368666" cy="180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51389" y="4361288"/>
              <a:ext cx="368666" cy="1512000"/>
            </a:xfrm>
            <a:prstGeom prst="rect">
              <a:avLst/>
            </a:prstGeom>
            <a:solidFill>
              <a:srgbClr val="8B7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490464" y="4433288"/>
              <a:ext cx="368666" cy="144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3151" y="2960261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87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0023" y="1027841"/>
              <a:ext cx="4858610" cy="84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[</a:t>
              </a:r>
              <a:r>
                <a:rPr lang="ko-KR" altLang="en-US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기준 단위 </a:t>
              </a:r>
              <a:r>
                <a:rPr lang="en-US" altLang="ko-KR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%, </a:t>
              </a:r>
              <a:r>
                <a:rPr lang="ko-KR" altLang="en-US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유럽과 미국은 </a:t>
              </a:r>
              <a:r>
                <a:rPr lang="en-US" altLang="ko-KR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2007</a:t>
              </a:r>
              <a:r>
                <a:rPr lang="ko-KR" altLang="en-US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년</a:t>
              </a:r>
              <a:r>
                <a:rPr lang="en-US" altLang="ko-KR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한국은 </a:t>
              </a:r>
              <a:r>
                <a:rPr lang="en-US" altLang="ko-KR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2010</a:t>
              </a:r>
              <a:r>
                <a:rPr lang="ko-KR" altLang="en-US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년 기준</a:t>
              </a:r>
              <a:r>
                <a:rPr lang="en-US" altLang="ko-KR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자료</a:t>
              </a:r>
              <a:r>
                <a:rPr lang="en-US" altLang="ko-KR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: </a:t>
              </a:r>
              <a:r>
                <a:rPr lang="ko-KR" altLang="en-US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한국 출판 연구소</a:t>
              </a:r>
              <a:endPara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0427" y="3166000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84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9583" y="3244669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82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7929" y="3327225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81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0025" y="3413404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79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62332" y="3534936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73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80664" y="3646178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71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17093" y="3883172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8B745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67</a:t>
              </a:r>
              <a:endParaRPr lang="ko-KR" altLang="en-US" sz="1600" b="1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48050" y="3982288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64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10246" y="1053937"/>
            <a:ext cx="4182365" cy="4539424"/>
            <a:chOff x="7100507" y="569236"/>
            <a:chExt cx="4678142" cy="5882142"/>
          </a:xfrm>
        </p:grpSpPr>
        <p:sp>
          <p:nvSpPr>
            <p:cNvPr id="26" name="TextBox 25"/>
            <p:cNvSpPr txBox="1"/>
            <p:nvPr/>
          </p:nvSpPr>
          <p:spPr>
            <a:xfrm>
              <a:off x="7477758" y="569236"/>
              <a:ext cx="4300891" cy="837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한국 성인 </a:t>
              </a:r>
              <a:r>
                <a:rPr lang="ko-KR" altLang="en-US" dirty="0" err="1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종이책</a:t>
              </a:r>
              <a:r>
                <a:rPr lang="ko-KR" altLang="en-US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dirty="0" err="1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독서율</a:t>
              </a:r>
              <a:r>
                <a:rPr lang="ko-KR" altLang="en-US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 평균 독서량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pic>
          <p:nvPicPr>
            <p:cNvPr id="27" name="그림 26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507" y="602483"/>
              <a:ext cx="394621" cy="457155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7117820" y="3982287"/>
              <a:ext cx="1217128" cy="1888631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669530" y="4252504"/>
              <a:ext cx="1217128" cy="1618413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21240" y="4757195"/>
              <a:ext cx="1217128" cy="1136964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7644940" y="2255100"/>
              <a:ext cx="1633155" cy="630614"/>
            </a:xfrm>
            <a:prstGeom prst="line">
              <a:avLst/>
            </a:prstGeom>
            <a:ln w="76200" cap="rnd">
              <a:solidFill>
                <a:srgbClr val="8B7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9320254" y="2913728"/>
              <a:ext cx="1409478" cy="873825"/>
            </a:xfrm>
            <a:prstGeom prst="line">
              <a:avLst/>
            </a:prstGeom>
            <a:ln w="76200" cap="rnd">
              <a:solidFill>
                <a:srgbClr val="8B7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/>
            <p:cNvSpPr/>
            <p:nvPr/>
          </p:nvSpPr>
          <p:spPr>
            <a:xfrm>
              <a:off x="9248255" y="2836875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546384" y="2137441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10674985" y="3716338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066956" y="2279128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59.9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01414" y="1620774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65.3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489492" y="3182797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52.1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287532" y="5972801"/>
              <a:ext cx="860427" cy="478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2015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861306" y="5972802"/>
              <a:ext cx="81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2017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456343" y="5972802"/>
              <a:ext cx="81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2019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535424" y="1114266"/>
              <a:ext cx="1569660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자료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: </a:t>
              </a:r>
              <a:r>
                <a:rPr lang="ko-KR" altLang="en-US" sz="1200" dirty="0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문화 체육 </a:t>
              </a:r>
              <a:r>
                <a:rPr lang="ko-KR" altLang="en-US" sz="1200" dirty="0" err="1" smtClean="0">
                  <a:latin typeface="a고딕13" panose="02020600000000000000" pitchFamily="18" charset="-127"/>
                  <a:ea typeface="a고딕13" panose="02020600000000000000" pitchFamily="18" charset="-127"/>
                </a:rPr>
                <a:t>관광부</a:t>
              </a:r>
              <a:endPara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906548" y="3318558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9.1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02818" y="3528662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8.3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92859" y="3947603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6.1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00252" y="2403078"/>
            <a:ext cx="1088140" cy="400863"/>
          </a:xfrm>
          <a:prstGeom prst="rect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 flipV="1">
            <a:off x="9767136" y="2656232"/>
            <a:ext cx="291520" cy="256215"/>
          </a:xfrm>
          <a:prstGeom prst="triangle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9403227" y="2424714"/>
            <a:ext cx="109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독서율</a:t>
            </a:r>
            <a:r>
              <a:rPr lang="ko-KR" altLang="en-US" sz="1600" dirty="0" smtClean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(%)</a:t>
            </a:r>
            <a:endParaRPr lang="ko-KR" altLang="en-US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30705" y="2823474"/>
            <a:ext cx="1088140" cy="400863"/>
          </a:xfrm>
          <a:prstGeom prst="rect">
            <a:avLst/>
          </a:prstGeom>
          <a:solidFill>
            <a:srgbClr val="CAB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 flipV="1">
            <a:off x="6597589" y="3076628"/>
            <a:ext cx="291520" cy="256215"/>
          </a:xfrm>
          <a:prstGeom prst="triangle">
            <a:avLst/>
          </a:prstGeom>
          <a:solidFill>
            <a:srgbClr val="CAB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227511" y="2846550"/>
            <a:ext cx="109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독서량 </a:t>
            </a:r>
            <a:r>
              <a:rPr lang="en-US" altLang="ko-KR" sz="1600" dirty="0" smtClean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권</a:t>
            </a:r>
            <a:r>
              <a:rPr lang="en-US" altLang="ko-KR" sz="1600" dirty="0" smtClean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0669" y="5276586"/>
            <a:ext cx="570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스웨덴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36931" y="5276586"/>
            <a:ext cx="688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a고딕13" panose="02020600000000000000" pitchFamily="18" charset="-127"/>
                <a:ea typeface="a고딕13" panose="02020600000000000000" pitchFamily="18" charset="-127"/>
              </a:rPr>
              <a:t>네덜란드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13728" y="5276586"/>
            <a:ext cx="461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a고딕13" panose="02020600000000000000" pitchFamily="18" charset="-127"/>
                <a:ea typeface="a고딕13" panose="02020600000000000000" pitchFamily="18" charset="-127"/>
              </a:rPr>
              <a:t>영국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30609" y="5276585"/>
            <a:ext cx="461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a고딕13" panose="02020600000000000000" pitchFamily="18" charset="-127"/>
                <a:ea typeface="a고딕13" panose="02020600000000000000" pitchFamily="18" charset="-127"/>
              </a:rPr>
              <a:t>독일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68569" y="5276585"/>
            <a:ext cx="587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a고딕13" panose="02020600000000000000" pitchFamily="18" charset="-127"/>
                <a:ea typeface="a고딕13" panose="02020600000000000000" pitchFamily="18" charset="-127"/>
              </a:rPr>
              <a:t>핀란드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56412" y="5275424"/>
            <a:ext cx="445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a고딕13" panose="02020600000000000000" pitchFamily="18" charset="-127"/>
                <a:ea typeface="a고딕13" panose="02020600000000000000" pitchFamily="18" charset="-127"/>
              </a:rPr>
              <a:t>미국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30412" y="5266424"/>
            <a:ext cx="65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a고딕13" panose="02020600000000000000" pitchFamily="18" charset="-127"/>
                <a:ea typeface="a고딕13" panose="02020600000000000000" pitchFamily="18" charset="-127"/>
              </a:rPr>
              <a:t>프랑스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35083" y="5266424"/>
            <a:ext cx="48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a고딕13" panose="02020600000000000000" pitchFamily="18" charset="-127"/>
                <a:ea typeface="a고딕13" panose="02020600000000000000" pitchFamily="18" charset="-127"/>
              </a:rPr>
              <a:t>한국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297967" y="5275424"/>
            <a:ext cx="591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a고딕13" panose="02020600000000000000" pitchFamily="18" charset="-127"/>
                <a:ea typeface="a고딕13" panose="02020600000000000000" pitchFamily="18" charset="-127"/>
              </a:rPr>
              <a:t>폴란드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3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1737360"/>
            <a:ext cx="9728200" cy="4539827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64" name="직사각형 63"/>
          <p:cNvSpPr/>
          <p:nvPr/>
        </p:nvSpPr>
        <p:spPr>
          <a:xfrm>
            <a:off x="2688102" y="722312"/>
            <a:ext cx="7216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그럼에도 불구하고 증가하고 있는 독서모임</a:t>
            </a:r>
            <a:endParaRPr lang="en-US" altLang="ko-KR" sz="3800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06" y="461665"/>
            <a:ext cx="722312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책쟁이책리뷰] 성공한 리더는 독서가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2" y="0"/>
            <a:ext cx="61052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책모임 커뮤니티 [북크러쉬] _ 두번째 일러스트 작업 – Nice to meet y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69" y="0"/>
            <a:ext cx="6196330" cy="36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내서재 - 독서신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0" y="3621031"/>
            <a:ext cx="6217920" cy="3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-9292" y="0"/>
            <a:ext cx="12292732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15" y="2782188"/>
            <a:ext cx="3901626" cy="12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532703" y="814316"/>
            <a:ext cx="7164326" cy="4720144"/>
            <a:chOff x="1521556" y="-142448"/>
            <a:chExt cx="9277013" cy="6633922"/>
          </a:xfrm>
        </p:grpSpPr>
        <p:sp>
          <p:nvSpPr>
            <p:cNvPr id="31" name="이등변 삼각형 30"/>
            <p:cNvSpPr/>
            <p:nvPr/>
          </p:nvSpPr>
          <p:spPr>
            <a:xfrm>
              <a:off x="4321102" y="1992509"/>
              <a:ext cx="3677920" cy="3170621"/>
            </a:xfrm>
            <a:prstGeom prst="triangle">
              <a:avLst/>
            </a:prstGeom>
            <a:noFill/>
            <a:ln w="57150">
              <a:solidFill>
                <a:srgbClr val="EEEB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521556" y="-142448"/>
              <a:ext cx="9277013" cy="6633922"/>
              <a:chOff x="522860" y="-1041694"/>
              <a:chExt cx="11245083" cy="800313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2267" y="3146296"/>
                <a:ext cx="3467045" cy="1149535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5162480" y="-1041694"/>
                <a:ext cx="206367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책리뷰피드</a:t>
                </a:r>
                <a:endPara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324066" y="6113440"/>
                <a:ext cx="135414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북클럽</a:t>
                </a:r>
                <a:endPara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9612588" y="6113440"/>
                <a:ext cx="135414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내서재</a:t>
                </a:r>
                <a:endPara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4716039" y="-78820"/>
                <a:ext cx="2956561" cy="14173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22860" y="4771325"/>
                <a:ext cx="2956561" cy="14173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8811382" y="4771326"/>
                <a:ext cx="2956561" cy="141731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  <a:ln>
            <a:solidFill>
              <a:srgbClr val="88A48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603505" y="155033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/>
          <p:cNvSpPr/>
          <p:nvPr/>
        </p:nvSpPr>
        <p:spPr>
          <a:xfrm rot="5400000" flipV="1">
            <a:off x="7402468" y="1641441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876592" y="158818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편리</a:t>
            </a:r>
            <a:endParaRPr lang="ko-KR" altLang="en-US" sz="1600" dirty="0">
              <a:solidFill>
                <a:srgbClr val="9E856A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133345" y="447641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/>
          <p:cNvSpPr/>
          <p:nvPr/>
        </p:nvSpPr>
        <p:spPr>
          <a:xfrm rot="5400000" flipV="1">
            <a:off x="9932308" y="4567521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6432" y="451426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정리</a:t>
            </a:r>
            <a:endParaRPr lang="ko-KR" altLang="en-US" sz="1600" dirty="0">
              <a:solidFill>
                <a:srgbClr val="9E856A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08247" y="447641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/>
          <p:cNvSpPr/>
          <p:nvPr/>
        </p:nvSpPr>
        <p:spPr>
          <a:xfrm rot="5400000" flipH="1">
            <a:off x="2086013" y="4552734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281334" y="451426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연결</a:t>
            </a:r>
            <a:endParaRPr lang="ko-KR" altLang="en-US" sz="1600" dirty="0">
              <a:solidFill>
                <a:srgbClr val="9E856A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96" y="1582407"/>
            <a:ext cx="3329517" cy="3934473"/>
          </a:xfrm>
          <a:prstGeom prst="rect">
            <a:avLst/>
          </a:prstGeom>
        </p:spPr>
      </p:pic>
      <p:sp>
        <p:nvSpPr>
          <p:cNvPr id="17" name="이등변 삼각형 16"/>
          <p:cNvSpPr/>
          <p:nvPr/>
        </p:nvSpPr>
        <p:spPr>
          <a:xfrm rot="5400000">
            <a:off x="3631687" y="3088009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74608" y="378779"/>
            <a:ext cx="8082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어떤 책을 읽어야 할지</a:t>
            </a:r>
            <a:r>
              <a:rPr lang="en-US" altLang="ko-KR" sz="28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8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선택에 어려움을 겪고 계신 분들</a:t>
            </a:r>
            <a:endParaRPr lang="en-US" altLang="ko-KR" sz="28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06051" y="3674095"/>
            <a:ext cx="31902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err="1" smtClean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피드</a:t>
            </a:r>
            <a:r>
              <a:rPr lang="ko-KR" altLang="en-US" sz="3200" err="1" smtClean="0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ko-KR" altLang="en-US" sz="32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 살펴보세요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31" y="348299"/>
            <a:ext cx="645295" cy="64529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81000" y="1582406"/>
            <a:ext cx="3382376" cy="3934473"/>
            <a:chOff x="3823605" y="1651000"/>
            <a:chExt cx="3198900" cy="3799840"/>
          </a:xfrm>
        </p:grpSpPr>
        <p:sp>
          <p:nvSpPr>
            <p:cNvPr id="2" name="직사각형 1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02289" y="2255676"/>
              <a:ext cx="12289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smtClean="0">
                  <a:latin typeface="a고딕19" panose="02020600000000000000" pitchFamily="18" charset="-127"/>
                  <a:ea typeface="a고딕19" panose="02020600000000000000" pitchFamily="18" charset="-127"/>
                </a:rPr>
                <a:t>편리</a:t>
              </a:r>
              <a:endParaRPr lang="ko-KR" altLang="en-US" sz="4000" dirty="0"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73" y="2689609"/>
              <a:ext cx="2081362" cy="2081362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7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486</Words>
  <Application>Microsoft Office PowerPoint</Application>
  <PresentationFormat>와이드스크린</PresentationFormat>
  <Paragraphs>138</Paragraphs>
  <Slides>30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a고딕19</vt:lpstr>
      <vt:lpstr>a고딕13</vt:lpstr>
      <vt:lpstr>a고딕14</vt:lpstr>
      <vt:lpstr>맑은 고딕</vt:lpstr>
      <vt:lpstr>a고딕16</vt:lpstr>
      <vt:lpstr>Arial</vt:lpstr>
      <vt:lpstr>a고딕18</vt:lpstr>
      <vt:lpstr>a별이빛나는밤M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54</cp:revision>
  <dcterms:created xsi:type="dcterms:W3CDTF">2020-08-19T02:11:07Z</dcterms:created>
  <dcterms:modified xsi:type="dcterms:W3CDTF">2020-08-20T09:42:00Z</dcterms:modified>
</cp:coreProperties>
</file>